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4" r:id="rId5"/>
    <p:sldId id="265" r:id="rId6"/>
    <p:sldId id="266" r:id="rId7"/>
    <p:sldId id="260" r:id="rId8"/>
    <p:sldId id="261" r:id="rId9"/>
    <p:sldId id="269" r:id="rId10"/>
    <p:sldId id="262" r:id="rId11"/>
    <p:sldId id="263" r:id="rId12"/>
    <p:sldId id="273" r:id="rId13"/>
    <p:sldId id="277" r:id="rId14"/>
    <p:sldId id="276" r:id="rId15"/>
    <p:sldId id="270" r:id="rId16"/>
    <p:sldId id="271" r:id="rId17"/>
    <p:sldId id="274"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varScale="1">
        <p:scale>
          <a:sx n="75" d="100"/>
          <a:sy n="75" d="100"/>
        </p:scale>
        <p:origin x="-120" y="-8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25611D47-F8E0-43B8-80BC-4CC5E69E58F0}" type="datetimeFigureOut">
              <a:rPr lang="en-AU" smtClean="0"/>
              <a:t>8/09/2016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3013336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25611D47-F8E0-43B8-80BC-4CC5E69E58F0}" type="datetimeFigureOut">
              <a:rPr lang="en-AU" smtClean="0"/>
              <a:t>8/09/2016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600633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25611D47-F8E0-43B8-80BC-4CC5E69E58F0}" type="datetimeFigureOut">
              <a:rPr lang="en-AU" smtClean="0"/>
              <a:t>8/09/2016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397755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25611D47-F8E0-43B8-80BC-4CC5E69E58F0}" type="datetimeFigureOut">
              <a:rPr lang="en-AU" smtClean="0"/>
              <a:t>8/09/2016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66713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611D47-F8E0-43B8-80BC-4CC5E69E58F0}" type="datetimeFigureOut">
              <a:rPr lang="en-AU" smtClean="0"/>
              <a:t>8/09/2016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3254234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25611D47-F8E0-43B8-80BC-4CC5E69E58F0}" type="datetimeFigureOut">
              <a:rPr lang="en-AU" smtClean="0"/>
              <a:t>8/09/2016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711845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25611D47-F8E0-43B8-80BC-4CC5E69E58F0}" type="datetimeFigureOut">
              <a:rPr lang="en-AU" smtClean="0"/>
              <a:t>8/09/2016</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201692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25611D47-F8E0-43B8-80BC-4CC5E69E58F0}" type="datetimeFigureOut">
              <a:rPr lang="en-AU" smtClean="0"/>
              <a:t>8/09/2016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332971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11D47-F8E0-43B8-80BC-4CC5E69E58F0}" type="datetimeFigureOut">
              <a:rPr lang="en-AU" smtClean="0"/>
              <a:t>8/09/2016</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162687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611D47-F8E0-43B8-80BC-4CC5E69E58F0}" type="datetimeFigureOut">
              <a:rPr lang="en-AU" smtClean="0"/>
              <a:t>8/09/2016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1770965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611D47-F8E0-43B8-80BC-4CC5E69E58F0}" type="datetimeFigureOut">
              <a:rPr lang="en-AU" smtClean="0"/>
              <a:t>8/09/2016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370662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11D47-F8E0-43B8-80BC-4CC5E69E58F0}" type="datetimeFigureOut">
              <a:rPr lang="en-AU" smtClean="0"/>
              <a:t>8/09/2016</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2C7EF-5675-407C-8026-D9C00E3CACB7}" type="slidenum">
              <a:rPr lang="en-AU" smtClean="0"/>
              <a:t>‹#›</a:t>
            </a:fld>
            <a:endParaRPr lang="en-AU"/>
          </a:p>
        </p:txBody>
      </p:sp>
    </p:spTree>
    <p:extLst>
      <p:ext uri="{BB962C8B-B14F-4D97-AF65-F5344CB8AC3E}">
        <p14:creationId xmlns:p14="http://schemas.microsoft.com/office/powerpoint/2010/main" val="3700532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9489" y="718951"/>
            <a:ext cx="9144000" cy="2387600"/>
          </a:xfrm>
        </p:spPr>
        <p:txBody>
          <a:bodyPr>
            <a:noAutofit/>
          </a:bodyPr>
          <a:lstStyle/>
          <a:p>
            <a:r>
              <a:rPr lang="en-AU" sz="19900" dirty="0" smtClean="0">
                <a:latin typeface="Cloister Black" panose="00000400000000000000" pitchFamily="2" charset="0"/>
              </a:rPr>
              <a:t> </a:t>
            </a:r>
            <a:endParaRPr lang="en-AU" sz="19900" dirty="0">
              <a:latin typeface="Cloister Black" panose="00000400000000000000" pitchFamily="2" charset="0"/>
            </a:endParaRPr>
          </a:p>
        </p:txBody>
      </p:sp>
      <p:sp>
        <p:nvSpPr>
          <p:cNvPr id="3" name="Subtitle 2"/>
          <p:cNvSpPr>
            <a:spLocks noGrp="1"/>
          </p:cNvSpPr>
          <p:nvPr>
            <p:ph type="subTitle" idx="1"/>
          </p:nvPr>
        </p:nvSpPr>
        <p:spPr>
          <a:xfrm>
            <a:off x="814191" y="2743199"/>
            <a:ext cx="10634597" cy="3369502"/>
          </a:xfrm>
        </p:spPr>
        <p:txBody>
          <a:bodyPr>
            <a:normAutofit/>
          </a:bodyPr>
          <a:lstStyle/>
          <a:p>
            <a:r>
              <a:rPr lang="en-AU" sz="2800" dirty="0"/>
              <a:t>Earliest castles were not very comfortable places in which to live. They were built primarily as the lord’s headquarters and provided shelters for the lord and his armies. In case of attack, they also provided a place for the safety of nearby villagers. As it became more common for the lord’s families and servants to occupy these castles, more and more buildings were added. Castles became worlds unto themselves. There were mills, bakeries, stables, smithies, mews for the hawks and more.</a:t>
            </a:r>
          </a:p>
          <a:p>
            <a:endParaRPr lang="en-AU" dirty="0"/>
          </a:p>
        </p:txBody>
      </p:sp>
      <p:pic>
        <p:nvPicPr>
          <p:cNvPr id="4" name="Picture 3"/>
          <p:cNvPicPr>
            <a:picLocks noChangeAspect="1"/>
          </p:cNvPicPr>
          <p:nvPr/>
        </p:nvPicPr>
        <p:blipFill>
          <a:blip r:embed="rId2"/>
          <a:stretch>
            <a:fillRect/>
          </a:stretch>
        </p:blipFill>
        <p:spPr>
          <a:xfrm>
            <a:off x="3124586" y="698768"/>
            <a:ext cx="5562214" cy="1587232"/>
          </a:xfrm>
          <a:prstGeom prst="rect">
            <a:avLst/>
          </a:prstGeom>
        </p:spPr>
      </p:pic>
    </p:spTree>
    <p:extLst>
      <p:ext uri="{BB962C8B-B14F-4D97-AF65-F5344CB8AC3E}">
        <p14:creationId xmlns:p14="http://schemas.microsoft.com/office/powerpoint/2010/main" val="40868065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5353" y="1097280"/>
            <a:ext cx="9144000" cy="68580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79513"/>
            <a:ext cx="5304515" cy="707268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3671" y="-1041620"/>
            <a:ext cx="7225553" cy="5419165"/>
          </a:xfrm>
          <a:prstGeom prst="rect">
            <a:avLst/>
          </a:prstGeom>
        </p:spPr>
      </p:pic>
    </p:spTree>
    <p:extLst>
      <p:ext uri="{BB962C8B-B14F-4D97-AF65-F5344CB8AC3E}">
        <p14:creationId xmlns:p14="http://schemas.microsoft.com/office/powerpoint/2010/main" val="16026144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5774869" cy="76998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705348" y="808263"/>
            <a:ext cx="8556173" cy="6417130"/>
          </a:xfrm>
          <a:prstGeom prst="rect">
            <a:avLst/>
          </a:prstGeom>
        </p:spPr>
      </p:pic>
    </p:spTree>
    <p:extLst>
      <p:ext uri="{BB962C8B-B14F-4D97-AF65-F5344CB8AC3E}">
        <p14:creationId xmlns:p14="http://schemas.microsoft.com/office/powerpoint/2010/main" val="1494470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99303" y="208627"/>
            <a:ext cx="8214852" cy="6613359"/>
          </a:xfrm>
          <a:prstGeom prst="rect">
            <a:avLst/>
          </a:prstGeom>
        </p:spPr>
      </p:pic>
    </p:spTree>
    <p:extLst>
      <p:ext uri="{BB962C8B-B14F-4D97-AF65-F5344CB8AC3E}">
        <p14:creationId xmlns:p14="http://schemas.microsoft.com/office/powerpoint/2010/main" val="14587571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99303" y="208627"/>
            <a:ext cx="8214852" cy="6613359"/>
          </a:xfrm>
          <a:prstGeom prst="rect">
            <a:avLst/>
          </a:prstGeom>
        </p:spPr>
      </p:pic>
    </p:spTree>
    <p:extLst>
      <p:ext uri="{BB962C8B-B14F-4D97-AF65-F5344CB8AC3E}">
        <p14:creationId xmlns:p14="http://schemas.microsoft.com/office/powerpoint/2010/main" val="4167840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8078" y="44649"/>
            <a:ext cx="8170606" cy="6679868"/>
          </a:xfrm>
          <a:prstGeom prst="rect">
            <a:avLst/>
          </a:prstGeom>
        </p:spPr>
      </p:pic>
    </p:spTree>
    <p:extLst>
      <p:ext uri="{BB962C8B-B14F-4D97-AF65-F5344CB8AC3E}">
        <p14:creationId xmlns:p14="http://schemas.microsoft.com/office/powerpoint/2010/main" val="29526950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AU" dirty="0" smtClean="0"/>
              <a:t>The </a:t>
            </a:r>
            <a:r>
              <a:rPr lang="en-AU" dirty="0"/>
              <a:t>castle was the first and foremost a fortress, designed to protect the interests of the lord or king who owned it. But the castle served other functions as well. It provide living quarters for the lord and his family, and their servants; barracks for the lord’s soldiers; homes for the craftspeople; an office from which to manage the lord’s estate; and a court to enforce law and order. In times of danger, the bailey courtyard also provided shelter for the villagers who lived nearby.</a:t>
            </a:r>
          </a:p>
          <a:p>
            <a:endParaRPr lang="en-AU" dirty="0"/>
          </a:p>
        </p:txBody>
      </p:sp>
      <p:pic>
        <p:nvPicPr>
          <p:cNvPr id="5" name="Picture 4"/>
          <p:cNvPicPr>
            <a:picLocks noChangeAspect="1"/>
          </p:cNvPicPr>
          <p:nvPr/>
        </p:nvPicPr>
        <p:blipFill>
          <a:blip r:embed="rId2"/>
          <a:stretch>
            <a:fillRect/>
          </a:stretch>
        </p:blipFill>
        <p:spPr>
          <a:xfrm>
            <a:off x="1045444" y="251029"/>
            <a:ext cx="4411459" cy="1305919"/>
          </a:xfrm>
          <a:prstGeom prst="rect">
            <a:avLst/>
          </a:prstGeom>
        </p:spPr>
      </p:pic>
    </p:spTree>
    <p:extLst>
      <p:ext uri="{BB962C8B-B14F-4D97-AF65-F5344CB8AC3E}">
        <p14:creationId xmlns:p14="http://schemas.microsoft.com/office/powerpoint/2010/main" val="21080116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211" y="1299532"/>
            <a:ext cx="5988485" cy="2621115"/>
          </a:xfrm>
        </p:spPr>
        <p:txBody>
          <a:bodyPr/>
          <a:lstStyle/>
          <a:p>
            <a:r>
              <a:rPr lang="en-AU" dirty="0"/>
              <a:t>In many ways a great castle was very much like a small town. Blacksmiths, shoemakers, tailors, armourers, spinners, millers and others were there to fill the needs of the castle occupants.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920" y="203200"/>
            <a:ext cx="3175000" cy="4622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396" y="2868612"/>
            <a:ext cx="2676525" cy="39147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683" y="3423281"/>
            <a:ext cx="3688392" cy="3360106"/>
          </a:xfrm>
          <a:prstGeom prst="rect">
            <a:avLst/>
          </a:prstGeom>
        </p:spPr>
      </p:pic>
      <p:pic>
        <p:nvPicPr>
          <p:cNvPr id="8" name="Picture 7"/>
          <p:cNvPicPr>
            <a:picLocks noChangeAspect="1"/>
          </p:cNvPicPr>
          <p:nvPr/>
        </p:nvPicPr>
        <p:blipFill>
          <a:blip r:embed="rId5"/>
          <a:stretch>
            <a:fillRect/>
          </a:stretch>
        </p:blipFill>
        <p:spPr>
          <a:xfrm>
            <a:off x="392325" y="278597"/>
            <a:ext cx="6068568" cy="827532"/>
          </a:xfrm>
          <a:prstGeom prst="rect">
            <a:avLst/>
          </a:prstGeom>
        </p:spPr>
      </p:pic>
    </p:spTree>
    <p:extLst>
      <p:ext uri="{BB962C8B-B14F-4D97-AF65-F5344CB8AC3E}">
        <p14:creationId xmlns:p14="http://schemas.microsoft.com/office/powerpoint/2010/main" val="15117841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051" y="1312058"/>
            <a:ext cx="5474918" cy="2333016"/>
          </a:xfrm>
        </p:spPr>
        <p:txBody>
          <a:bodyPr/>
          <a:lstStyle/>
          <a:p>
            <a:r>
              <a:rPr lang="en-AU" dirty="0" smtClean="0"/>
              <a:t>Often </a:t>
            </a:r>
            <a:r>
              <a:rPr lang="en-AU" dirty="0"/>
              <a:t>there were minstrels, troubadours (poet-musicians), jugglers, acrobats and others to entertain the lord, his family and his many guests</a:t>
            </a:r>
            <a:r>
              <a:rPr lang="en-AU" dirty="0" smtClean="0"/>
              <a:t>.</a:t>
            </a:r>
            <a:endParaRPr lang="en-AU" dirty="0"/>
          </a:p>
          <a:p>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35" y="216770"/>
            <a:ext cx="3378200" cy="2641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252" y="2693096"/>
            <a:ext cx="2817331" cy="39442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7956" y="2953403"/>
            <a:ext cx="4033530" cy="3683957"/>
          </a:xfrm>
          <a:prstGeom prst="rect">
            <a:avLst/>
          </a:prstGeom>
        </p:spPr>
      </p:pic>
      <p:pic>
        <p:nvPicPr>
          <p:cNvPr id="8" name="Picture 7"/>
          <p:cNvPicPr>
            <a:picLocks noChangeAspect="1"/>
          </p:cNvPicPr>
          <p:nvPr/>
        </p:nvPicPr>
        <p:blipFill>
          <a:blip r:embed="rId5"/>
          <a:stretch>
            <a:fillRect/>
          </a:stretch>
        </p:blipFill>
        <p:spPr>
          <a:xfrm>
            <a:off x="392325" y="278597"/>
            <a:ext cx="6068568" cy="827532"/>
          </a:xfrm>
          <a:prstGeom prst="rect">
            <a:avLst/>
          </a:prstGeom>
        </p:spPr>
      </p:pic>
    </p:spTree>
    <p:extLst>
      <p:ext uri="{BB962C8B-B14F-4D97-AF65-F5344CB8AC3E}">
        <p14:creationId xmlns:p14="http://schemas.microsoft.com/office/powerpoint/2010/main" val="736092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AU" dirty="0"/>
              <a:t>Running a castle was a very big job. When the lord was away from the castle – at another of his castles, at war, on a crusade or seeing to some other business – the lady of the castle was in charge. The lord and lady had a large staff to help them. One of the most important staff members was the chief steward. Although a peasant, he was very powerful; he was an overseer of the household and was entrusted with the care and education of the lord’s children.</a:t>
            </a:r>
          </a:p>
          <a:p>
            <a:endParaRPr lang="en-AU" dirty="0"/>
          </a:p>
        </p:txBody>
      </p:sp>
      <p:pic>
        <p:nvPicPr>
          <p:cNvPr id="5" name="Picture 4"/>
          <p:cNvPicPr>
            <a:picLocks noChangeAspect="1"/>
          </p:cNvPicPr>
          <p:nvPr/>
        </p:nvPicPr>
        <p:blipFill>
          <a:blip r:embed="rId2"/>
          <a:stretch>
            <a:fillRect/>
          </a:stretch>
        </p:blipFill>
        <p:spPr>
          <a:xfrm>
            <a:off x="392324" y="278596"/>
            <a:ext cx="9096905" cy="1240487"/>
          </a:xfrm>
          <a:prstGeom prst="rect">
            <a:avLst/>
          </a:prstGeom>
        </p:spPr>
      </p:pic>
    </p:spTree>
    <p:extLst>
      <p:ext uri="{BB962C8B-B14F-4D97-AF65-F5344CB8AC3E}">
        <p14:creationId xmlns:p14="http://schemas.microsoft.com/office/powerpoint/2010/main" val="1781100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6192" y="521887"/>
            <a:ext cx="9866671" cy="924069"/>
          </a:xfrm>
          <a:prstGeom prst="rect">
            <a:avLst/>
          </a:prstGeom>
        </p:spPr>
      </p:pic>
      <p:sp>
        <p:nvSpPr>
          <p:cNvPr id="3" name="Content Placeholder 2"/>
          <p:cNvSpPr>
            <a:spLocks noGrp="1"/>
          </p:cNvSpPr>
          <p:nvPr>
            <p:ph sz="half" idx="1"/>
          </p:nvPr>
        </p:nvSpPr>
        <p:spPr/>
        <p:txBody>
          <a:bodyPr>
            <a:normAutofit lnSpcReduction="10000"/>
          </a:bodyPr>
          <a:lstStyle/>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Neuschwanstein</a:t>
            </a:r>
            <a:r>
              <a:rPr lang="en-AU" dirty="0" smtClean="0">
                <a:latin typeface="Arabic Typesetting" panose="03020402040406030203" pitchFamily="66" charset="-78"/>
                <a:cs typeface="Arabic Typesetting" panose="03020402040406030203" pitchFamily="66" charset="-78"/>
              </a:rPr>
              <a:t> </a:t>
            </a: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Ribbesbüttel</a:t>
            </a:r>
            <a:endParaRPr lang="en-AU" dirty="0" smtClean="0">
              <a:latin typeface="Arabic Typesetting" panose="03020402040406030203" pitchFamily="66" charset="-78"/>
              <a:cs typeface="Arabic Typesetting" panose="03020402040406030203" pitchFamily="66" charset="-78"/>
            </a:endParaRPr>
          </a:p>
          <a:p>
            <a:r>
              <a:rPr lang="en-AU" dirty="0" err="1" smtClean="0">
                <a:latin typeface="Arabic Typesetting" panose="03020402040406030203" pitchFamily="66" charset="-78"/>
                <a:cs typeface="Arabic Typesetting" panose="03020402040406030203" pitchFamily="66" charset="-78"/>
              </a:rPr>
              <a:t>Gifhorn</a:t>
            </a:r>
            <a:r>
              <a:rPr lang="en-AU" dirty="0" smtClean="0">
                <a:latin typeface="Arabic Typesetting" panose="03020402040406030203" pitchFamily="66" charset="-78"/>
                <a:cs typeface="Arabic Typesetting" panose="03020402040406030203" pitchFamily="66" charset="-78"/>
              </a:rPr>
              <a:t> See </a:t>
            </a:r>
            <a:r>
              <a:rPr lang="en-AU" dirty="0" err="1" smtClean="0">
                <a:latin typeface="Arabic Typesetting" panose="03020402040406030203" pitchFamily="66" charset="-78"/>
                <a:cs typeface="Arabic Typesetting" panose="03020402040406030203" pitchFamily="66" charset="-78"/>
              </a:rPr>
              <a:t>Schloss</a:t>
            </a:r>
            <a:endParaRPr lang="en-AU" dirty="0" smtClean="0">
              <a:latin typeface="Arabic Typesetting" panose="03020402040406030203" pitchFamily="66" charset="-78"/>
              <a:cs typeface="Arabic Typesetting" panose="03020402040406030203" pitchFamily="66" charset="-78"/>
            </a:endParaRP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Acarden</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Braunschweig</a:t>
            </a:r>
            <a:endParaRPr lang="en-AU" dirty="0" smtClean="0">
              <a:latin typeface="Arabic Typesetting" panose="03020402040406030203" pitchFamily="66" charset="-78"/>
              <a:cs typeface="Arabic Typesetting" panose="03020402040406030203" pitchFamily="66" charset="-78"/>
            </a:endParaRP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Charlottenburg</a:t>
            </a:r>
            <a:endParaRPr lang="en-AU" dirty="0" smtClean="0">
              <a:latin typeface="Arabic Typesetting" panose="03020402040406030203" pitchFamily="66" charset="-78"/>
              <a:cs typeface="Arabic Typesetting" panose="03020402040406030203" pitchFamily="66" charset="-78"/>
            </a:endParaRP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Weinegaröde</a:t>
            </a:r>
            <a:endParaRPr lang="en-AU" dirty="0" smtClean="0">
              <a:latin typeface="Arabic Typesetting" panose="03020402040406030203" pitchFamily="66" charset="-78"/>
              <a:cs typeface="Arabic Typesetting" panose="03020402040406030203" pitchFamily="66" charset="-78"/>
            </a:endParaRP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Bückerborg</a:t>
            </a:r>
            <a:endParaRPr lang="en-AU" dirty="0" smtClean="0">
              <a:latin typeface="Arabic Typesetting" panose="03020402040406030203" pitchFamily="66" charset="-78"/>
              <a:cs typeface="Arabic Typesetting" panose="03020402040406030203" pitchFamily="66" charset="-78"/>
            </a:endParaRPr>
          </a:p>
          <a:p>
            <a:r>
              <a:rPr lang="en-AU" dirty="0" smtClean="0">
                <a:latin typeface="Arabic Typesetting" panose="03020402040406030203" pitchFamily="66" charset="-78"/>
                <a:cs typeface="Arabic Typesetting" panose="03020402040406030203" pitchFamily="66" charset="-78"/>
              </a:rPr>
              <a:t>Burg Hohenzollern </a:t>
            </a:r>
          </a:p>
          <a:p>
            <a:r>
              <a:rPr lang="en-AU" dirty="0" smtClean="0">
                <a:latin typeface="Arabic Typesetting" panose="03020402040406030203" pitchFamily="66" charset="-78"/>
                <a:cs typeface="Arabic Typesetting" panose="03020402040406030203" pitchFamily="66" charset="-78"/>
              </a:rPr>
              <a:t>Prague Castle</a:t>
            </a:r>
          </a:p>
          <a:p>
            <a:endParaRPr lang="en-AU" dirty="0" smtClean="0"/>
          </a:p>
          <a:p>
            <a:endParaRPr lang="en-AU" dirty="0"/>
          </a:p>
        </p:txBody>
      </p:sp>
      <p:sp>
        <p:nvSpPr>
          <p:cNvPr id="4" name="Content Placeholder 3"/>
          <p:cNvSpPr>
            <a:spLocks noGrp="1"/>
          </p:cNvSpPr>
          <p:nvPr>
            <p:ph sz="half" idx="2"/>
          </p:nvPr>
        </p:nvSpPr>
        <p:spPr/>
        <p:txBody>
          <a:bodyPr>
            <a:normAutofit lnSpcReduction="10000"/>
          </a:bodyPr>
          <a:lstStyle/>
          <a:p>
            <a:r>
              <a:rPr lang="en-AU" dirty="0" smtClean="0">
                <a:latin typeface="Arabic Typesetting" panose="03020402040406030203" pitchFamily="66" charset="-78"/>
                <a:cs typeface="Arabic Typesetting" panose="03020402040406030203" pitchFamily="66" charset="-78"/>
              </a:rPr>
              <a:t>Belfast castle</a:t>
            </a:r>
          </a:p>
          <a:p>
            <a:r>
              <a:rPr lang="en-AU" dirty="0" err="1" smtClean="0">
                <a:latin typeface="Arabic Typesetting" panose="03020402040406030203" pitchFamily="66" charset="-78"/>
                <a:cs typeface="Arabic Typesetting" panose="03020402040406030203" pitchFamily="66" charset="-78"/>
              </a:rPr>
              <a:t>Dunluce</a:t>
            </a:r>
            <a:r>
              <a:rPr lang="en-AU" dirty="0" smtClean="0">
                <a:latin typeface="Arabic Typesetting" panose="03020402040406030203" pitchFamily="66" charset="-78"/>
                <a:cs typeface="Arabic Typesetting" panose="03020402040406030203" pitchFamily="66" charset="-78"/>
              </a:rPr>
              <a:t> Castle</a:t>
            </a:r>
          </a:p>
          <a:p>
            <a:r>
              <a:rPr lang="en-AU" dirty="0" err="1" smtClean="0">
                <a:latin typeface="Arabic Typesetting" panose="03020402040406030203" pitchFamily="66" charset="-78"/>
                <a:cs typeface="Arabic Typesetting" panose="03020402040406030203" pitchFamily="66" charset="-78"/>
              </a:rPr>
              <a:t>Carrickfergus</a:t>
            </a:r>
            <a:r>
              <a:rPr lang="en-AU" dirty="0" smtClean="0">
                <a:latin typeface="Arabic Typesetting" panose="03020402040406030203" pitchFamily="66" charset="-78"/>
                <a:cs typeface="Arabic Typesetting" panose="03020402040406030203" pitchFamily="66" charset="-78"/>
              </a:rPr>
              <a:t> Castle</a:t>
            </a:r>
          </a:p>
          <a:p>
            <a:r>
              <a:rPr lang="en-AU" dirty="0" err="1" smtClean="0">
                <a:latin typeface="Arabic Typesetting" panose="03020402040406030203" pitchFamily="66" charset="-78"/>
                <a:cs typeface="Arabic Typesetting" panose="03020402040406030203" pitchFamily="66" charset="-78"/>
              </a:rPr>
              <a:t>Sketrick</a:t>
            </a:r>
            <a:r>
              <a:rPr lang="en-AU" dirty="0" smtClean="0">
                <a:latin typeface="Arabic Typesetting" panose="03020402040406030203" pitchFamily="66" charset="-78"/>
                <a:cs typeface="Arabic Typesetting" panose="03020402040406030203" pitchFamily="66" charset="-78"/>
              </a:rPr>
              <a:t> Castle</a:t>
            </a: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Hohenschwangau</a:t>
            </a:r>
            <a:endParaRPr lang="en-AU"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42168923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2296" y="2022043"/>
            <a:ext cx="4019704" cy="535960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432" y="-142647"/>
            <a:ext cx="4925568" cy="369417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813" y="-142647"/>
            <a:ext cx="9465868" cy="7099402"/>
          </a:xfrm>
          <a:prstGeom prst="rect">
            <a:avLst/>
          </a:prstGeom>
        </p:spPr>
      </p:pic>
    </p:spTree>
    <p:extLst>
      <p:ext uri="{BB962C8B-B14F-4D97-AF65-F5344CB8AC3E}">
        <p14:creationId xmlns:p14="http://schemas.microsoft.com/office/powerpoint/2010/main" val="26702698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882" y="-31636"/>
            <a:ext cx="9425239" cy="706893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42" y="-29370"/>
            <a:ext cx="6242077" cy="468155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66803"/>
            <a:ext cx="5766535" cy="2581835"/>
          </a:xfrm>
          <a:prstGeom prst="rect">
            <a:avLst/>
          </a:prstGeom>
        </p:spPr>
      </p:pic>
    </p:spTree>
    <p:extLst>
      <p:ext uri="{BB962C8B-B14F-4D97-AF65-F5344CB8AC3E}">
        <p14:creationId xmlns:p14="http://schemas.microsoft.com/office/powerpoint/2010/main" val="3483901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993" y="2755899"/>
            <a:ext cx="6926036" cy="498225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24833" y="924831"/>
            <a:ext cx="7398657" cy="554899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2986" y="-1681061"/>
            <a:ext cx="7230900" cy="4720633"/>
          </a:xfrm>
          <a:prstGeom prst="rect">
            <a:avLst/>
          </a:prstGeom>
        </p:spPr>
      </p:pic>
    </p:spTree>
    <p:extLst>
      <p:ext uri="{BB962C8B-B14F-4D97-AF65-F5344CB8AC3E}">
        <p14:creationId xmlns:p14="http://schemas.microsoft.com/office/powerpoint/2010/main" val="1067237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AU" dirty="0" smtClean="0"/>
              <a:t>Before </a:t>
            </a:r>
            <a:r>
              <a:rPr lang="en-AU" dirty="0"/>
              <a:t>the Norman Conquest in 1066, there were only about half a dozen castles in England. </a:t>
            </a:r>
            <a:r>
              <a:rPr lang="en-AU" dirty="0" smtClean="0"/>
              <a:t>When William the Duke of Normandy </a:t>
            </a:r>
            <a:r>
              <a:rPr lang="en-AU" dirty="0"/>
              <a:t>became the king, he immediately had dozens of </a:t>
            </a:r>
            <a:r>
              <a:rPr lang="en-AU" dirty="0" err="1"/>
              <a:t>motte</a:t>
            </a:r>
            <a:r>
              <a:rPr lang="en-AU" dirty="0"/>
              <a:t>-and-bailey castles built. The </a:t>
            </a:r>
            <a:r>
              <a:rPr lang="en-AU" dirty="0" err="1"/>
              <a:t>motte</a:t>
            </a:r>
            <a:r>
              <a:rPr lang="en-AU" dirty="0"/>
              <a:t> was the mound of earth on which the towers – usually wooden were perched. The bailey was the enclosed courtyard at the foot of the mound. Both the </a:t>
            </a:r>
            <a:r>
              <a:rPr lang="en-AU" dirty="0" err="1"/>
              <a:t>motte</a:t>
            </a:r>
            <a:r>
              <a:rPr lang="en-AU" dirty="0"/>
              <a:t> and the bailey were palisaded, or surrounded by a high, protective fence of stakes. Around the </a:t>
            </a:r>
            <a:r>
              <a:rPr lang="en-AU" dirty="0" err="1"/>
              <a:t>motte</a:t>
            </a:r>
            <a:r>
              <a:rPr lang="en-AU" dirty="0"/>
              <a:t> was a ditch. To get into the castle, you had to cross a bridge over the ditch and climb two ladders; one to get to the top of the mound and another to enter the house.</a:t>
            </a:r>
          </a:p>
          <a:p>
            <a:endParaRPr lang="en-AU" dirty="0"/>
          </a:p>
        </p:txBody>
      </p:sp>
      <p:pic>
        <p:nvPicPr>
          <p:cNvPr id="5" name="Picture 4"/>
          <p:cNvPicPr>
            <a:picLocks noChangeAspect="1"/>
          </p:cNvPicPr>
          <p:nvPr/>
        </p:nvPicPr>
        <p:blipFill>
          <a:blip r:embed="rId2"/>
          <a:stretch>
            <a:fillRect/>
          </a:stretch>
        </p:blipFill>
        <p:spPr>
          <a:xfrm>
            <a:off x="1266671" y="437996"/>
            <a:ext cx="9307923" cy="1168771"/>
          </a:xfrm>
          <a:prstGeom prst="rect">
            <a:avLst/>
          </a:prstGeom>
        </p:spPr>
      </p:pic>
    </p:spTree>
    <p:extLst>
      <p:ext uri="{BB962C8B-B14F-4D97-AF65-F5344CB8AC3E}">
        <p14:creationId xmlns:p14="http://schemas.microsoft.com/office/powerpoint/2010/main" val="37281643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871910" y="871910"/>
            <a:ext cx="6975282" cy="523146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1461" y="0"/>
            <a:ext cx="7184273" cy="37609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460" y="3760967"/>
            <a:ext cx="6960540" cy="3475083"/>
          </a:xfrm>
          <a:prstGeom prst="rect">
            <a:avLst/>
          </a:prstGeom>
        </p:spPr>
      </p:pic>
    </p:spTree>
    <p:extLst>
      <p:ext uri="{BB962C8B-B14F-4D97-AF65-F5344CB8AC3E}">
        <p14:creationId xmlns:p14="http://schemas.microsoft.com/office/powerpoint/2010/main" val="741414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0748"/>
            <a:ext cx="4688455" cy="625127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674" y="2615979"/>
            <a:ext cx="7736152" cy="434414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14" y="2341658"/>
            <a:ext cx="6021788" cy="451634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225" y="0"/>
            <a:ext cx="7597776" cy="2615979"/>
          </a:xfrm>
          <a:prstGeom prst="rect">
            <a:avLst/>
          </a:prstGeom>
        </p:spPr>
      </p:pic>
    </p:spTree>
    <p:extLst>
      <p:ext uri="{BB962C8B-B14F-4D97-AF65-F5344CB8AC3E}">
        <p14:creationId xmlns:p14="http://schemas.microsoft.com/office/powerpoint/2010/main" val="655429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r>
              <a:rPr lang="en-AU" dirty="0"/>
              <a:t>By the beginning of the twelfth century there were over 500 castles in England! Most were still timber, but over the course of the century many were converted to stone as new techniques in engineering were discovered. A great deal of what they learned resulted from their contact with Arabs.</a:t>
            </a:r>
          </a:p>
          <a:p>
            <a:r>
              <a:rPr lang="en-AU" dirty="0"/>
              <a:t>By the end of the thirteenth century castle building achieved its greatest development. From about 1280-1320 the most powerful castles ever built were built in Great Britain, especially Wales.</a:t>
            </a:r>
          </a:p>
        </p:txBody>
      </p:sp>
    </p:spTree>
    <p:extLst>
      <p:ext uri="{BB962C8B-B14F-4D97-AF65-F5344CB8AC3E}">
        <p14:creationId xmlns:p14="http://schemas.microsoft.com/office/powerpoint/2010/main" val="31410823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599</Words>
  <Application>Microsoft Office PowerPoint</Application>
  <PresentationFormat>Custom</PresentationFormat>
  <Paragraphs>23</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Castles</dc:title>
  <dc:creator>Rebecca Donavon</dc:creator>
  <cp:lastModifiedBy>DONAVON Rebecca</cp:lastModifiedBy>
  <cp:revision>14</cp:revision>
  <dcterms:created xsi:type="dcterms:W3CDTF">2015-03-18T12:17:34Z</dcterms:created>
  <dcterms:modified xsi:type="dcterms:W3CDTF">2016-09-08T07:51:21Z</dcterms:modified>
</cp:coreProperties>
</file>